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5"/>
  </p:handoutMasterIdLst>
  <p:sldIdLst>
    <p:sldId id="256" r:id="rId2"/>
    <p:sldId id="257" r:id="rId3"/>
    <p:sldId id="258" r:id="rId4"/>
    <p:sldId id="272" r:id="rId5"/>
    <p:sldId id="273" r:id="rId6"/>
    <p:sldId id="259" r:id="rId7"/>
    <p:sldId id="260" r:id="rId8"/>
    <p:sldId id="275" r:id="rId9"/>
    <p:sldId id="276" r:id="rId10"/>
    <p:sldId id="261" r:id="rId11"/>
    <p:sldId id="262" r:id="rId12"/>
    <p:sldId id="265" r:id="rId13"/>
    <p:sldId id="263" r:id="rId14"/>
    <p:sldId id="268" r:id="rId15"/>
    <p:sldId id="266" r:id="rId16"/>
    <p:sldId id="267" r:id="rId17"/>
    <p:sldId id="264" r:id="rId18"/>
    <p:sldId id="270" r:id="rId19"/>
    <p:sldId id="269" r:id="rId20"/>
    <p:sldId id="271" r:id="rId21"/>
    <p:sldId id="274" r:id="rId22"/>
    <p:sldId id="278" r:id="rId23"/>
    <p:sldId id="277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E9D"/>
    <a:srgbClr val="0A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08BED-45E0-4146-9AA3-E286E1EBEF6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28FBB-DDA8-4C6B-9714-1F3B95845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0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2877025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356700"/>
            <a:ext cx="9144000" cy="10605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59" y="49428"/>
            <a:ext cx="4219065" cy="6763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" y="616580"/>
            <a:ext cx="3359616" cy="8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8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856735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6103" y="42516"/>
            <a:ext cx="6559379" cy="771697"/>
          </a:xfrm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532604"/>
            <a:ext cx="12192000" cy="333633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7" y="153315"/>
            <a:ext cx="2160994" cy="55009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042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1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19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14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3891" y="2235200"/>
            <a:ext cx="9144000" cy="2387600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Montserrat" panose="00000500000000000000" pitchFamily="2" charset="-52"/>
              </a:rPr>
              <a:t>Разработка прогрессивных веб-приложений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3891" y="5612338"/>
            <a:ext cx="9144000" cy="1060575"/>
          </a:xfrm>
        </p:spPr>
        <p:txBody>
          <a:bodyPr>
            <a:normAutofit fontScale="92500"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Подготовил: </a:t>
            </a:r>
            <a:r>
              <a:rPr lang="ru-RU" dirty="0">
                <a:latin typeface="Montserrat" panose="00000500000000000000" pitchFamily="2" charset="-52"/>
              </a:rPr>
              <a:t>Петров Андрей Александрович</a:t>
            </a:r>
          </a:p>
          <a:p>
            <a:r>
              <a:rPr lang="ru-RU" b="1" dirty="0">
                <a:latin typeface="Montserrat" panose="00000500000000000000" pitchFamily="2" charset="-52"/>
              </a:rPr>
              <a:t>Научный руководитель: </a:t>
            </a:r>
            <a:r>
              <a:rPr lang="ru-RU" dirty="0">
                <a:latin typeface="Montserrat" panose="00000500000000000000" pitchFamily="2" charset="-52"/>
              </a:rPr>
              <a:t>Карпович Наталья Александровна</a:t>
            </a:r>
          </a:p>
        </p:txBody>
      </p:sp>
    </p:spTree>
    <p:extLst>
      <p:ext uri="{BB962C8B-B14F-4D97-AF65-F5344CB8AC3E}">
        <p14:creationId xmlns:p14="http://schemas.microsoft.com/office/powerpoint/2010/main" val="8500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 err="1">
                <a:latin typeface="Montserrat" panose="00000500000000000000" pitchFamily="2" charset="-52"/>
              </a:rPr>
              <a:t>VueJS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2BD9B5-888F-4F35-965B-CEEC476F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5" y="1609593"/>
            <a:ext cx="11535490" cy="38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86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Manifest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0B878-DEDA-4B3E-BCBB-9EA7643ED43A}"/>
              </a:ext>
            </a:extLst>
          </p:cNvPr>
          <p:cNvSpPr txBox="1"/>
          <p:nvPr/>
        </p:nvSpPr>
        <p:spPr>
          <a:xfrm>
            <a:off x="355921" y="1106704"/>
            <a:ext cx="11679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веб-приложения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это файл JSON, который предоставляет разработчикам централизованное место для размещения метаданных, связанных с веб-приложением. </a:t>
            </a:r>
            <a:endParaRPr lang="ru-BY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4797F3-3C2B-412A-98AE-2EF69D333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14"/>
          <a:stretch/>
        </p:blipFill>
        <p:spPr>
          <a:xfrm>
            <a:off x="355922" y="2091295"/>
            <a:ext cx="4061532" cy="366000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6138BC5-5558-4798-9E71-88740B5BA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37"/>
          <a:stretch/>
        </p:blipFill>
        <p:spPr>
          <a:xfrm>
            <a:off x="5855372" y="2091295"/>
            <a:ext cx="6180111" cy="36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EFE0F-8227-4FA2-9495-9D970A3BC4EA}"/>
              </a:ext>
            </a:extLst>
          </p:cNvPr>
          <p:cNvSpPr txBox="1"/>
          <p:nvPr/>
        </p:nvSpPr>
        <p:spPr>
          <a:xfrm>
            <a:off x="172655" y="5904890"/>
            <a:ext cx="474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Типовая структура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endParaRPr lang="ru-BY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5949387" y="5975478"/>
            <a:ext cx="6180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приложения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</p:spTree>
    <p:extLst>
      <p:ext uri="{BB962C8B-B14F-4D97-AF65-F5344CB8AC3E}">
        <p14:creationId xmlns:p14="http://schemas.microsoft.com/office/powerpoint/2010/main" val="565434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Manifest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Проверка доступности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в приложении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6457E-7472-45F2-862A-B8139D4D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76" y="977198"/>
            <a:ext cx="9803907" cy="483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42064-9AF0-4F78-A9AC-F908B7E56CF0}"/>
              </a:ext>
            </a:extLst>
          </p:cNvPr>
          <p:cNvSpPr txBox="1"/>
          <p:nvPr/>
        </p:nvSpPr>
        <p:spPr>
          <a:xfrm>
            <a:off x="211367" y="1130646"/>
            <a:ext cx="11769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 worker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один из типов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 worker.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 сути, это файл JavaScript, который запускается отдельно от основного потока браузера, перехватывает сетевые запросы, кэширует или извлекает ресурсы из кэша и доставляет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push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-сообщения. </a:t>
            </a:r>
            <a:endParaRPr lang="ru-BY" sz="2400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BA7A8D-339F-416C-8D15-1CC9F871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66" b="1441"/>
          <a:stretch/>
        </p:blipFill>
        <p:spPr bwMode="auto">
          <a:xfrm>
            <a:off x="451090" y="2506964"/>
            <a:ext cx="6721837" cy="1200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16D3EE-75B5-4224-AB51-709AA7CDD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63"/>
          <a:stretch/>
        </p:blipFill>
        <p:spPr>
          <a:xfrm>
            <a:off x="7882360" y="2330975"/>
            <a:ext cx="3754056" cy="336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12D44-5F66-49B5-A639-8B5345BCD278}"/>
              </a:ext>
            </a:extLst>
          </p:cNvPr>
          <p:cNvSpPr txBox="1"/>
          <p:nvPr/>
        </p:nvSpPr>
        <p:spPr>
          <a:xfrm>
            <a:off x="690165" y="3781879"/>
            <a:ext cx="5174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anose="02020603050405020304" pitchFamily="18" charset="0"/>
              </a:rPr>
              <a:t>Пример регистрации </a:t>
            </a:r>
            <a:r>
              <a:rPr lang="en-US" sz="2400" b="1" dirty="0">
                <a:latin typeface="Times New Roman" panose="02020603050405020304" pitchFamily="18" charset="0"/>
              </a:rPr>
              <a:t>service worker</a:t>
            </a:r>
            <a:endParaRPr lang="ru-BY" sz="2400" b="1" dirty="0"/>
          </a:p>
        </p:txBody>
      </p:sp>
    </p:spTree>
    <p:extLst>
      <p:ext uri="{BB962C8B-B14F-4D97-AF65-F5344CB8AC3E}">
        <p14:creationId xmlns:p14="http://schemas.microsoft.com/office/powerpoint/2010/main" val="1606074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Проверка доступности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service worker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в приложении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82CFA-0165-449F-A3A9-6CA16CECC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1" y="870259"/>
            <a:ext cx="10247790" cy="50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6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16D3EE-75B5-4224-AB51-709AA7CDD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63"/>
          <a:stretch/>
        </p:blipFill>
        <p:spPr>
          <a:xfrm>
            <a:off x="555584" y="1150357"/>
            <a:ext cx="4516595" cy="4046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12D44-5F66-49B5-A639-8B5345BCD278}"/>
              </a:ext>
            </a:extLst>
          </p:cNvPr>
          <p:cNvSpPr txBox="1"/>
          <p:nvPr/>
        </p:nvSpPr>
        <p:spPr>
          <a:xfrm>
            <a:off x="261902" y="5823390"/>
            <a:ext cx="11773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anose="02020603050405020304" pitchFamily="18" charset="0"/>
              </a:rPr>
              <a:t>Пример реализации статического кэша</a:t>
            </a:r>
            <a:endParaRPr lang="ru-BY" sz="2400" b="1" dirty="0"/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F1C831-A885-4140-ABD2-570AE888F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8"/>
          <a:stretch/>
        </p:blipFill>
        <p:spPr bwMode="auto">
          <a:xfrm>
            <a:off x="5752618" y="1062354"/>
            <a:ext cx="6033570" cy="1628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2017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Сведения о кэшировании ресурсов в приложении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16F10-9AA6-415D-BEFE-3F701902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" y="930029"/>
            <a:ext cx="10251071" cy="50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ACF75-859F-476A-9546-A92C0D94D90F}"/>
              </a:ext>
            </a:extLst>
          </p:cNvPr>
          <p:cNvSpPr txBox="1"/>
          <p:nvPr/>
        </p:nvSpPr>
        <p:spPr>
          <a:xfrm>
            <a:off x="344345" y="852822"/>
            <a:ext cx="9795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Способы добавления приложения на главный экран: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Использовать встроенные возможности браузера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кнопки установки в самом веб-приложении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61CEE2-FE1F-41A9-BB78-AEDBF4995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r="25064"/>
          <a:stretch/>
        </p:blipFill>
        <p:spPr>
          <a:xfrm>
            <a:off x="417787" y="2347044"/>
            <a:ext cx="4744521" cy="26966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0E0604-BD6E-4718-B92A-6442CE12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543" y="1359223"/>
            <a:ext cx="3929940" cy="4645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07796-9BF1-4885-B7ED-B4502487A1D4}"/>
              </a:ext>
            </a:extLst>
          </p:cNvPr>
          <p:cNvSpPr txBox="1"/>
          <p:nvPr/>
        </p:nvSpPr>
        <p:spPr>
          <a:xfrm>
            <a:off x="344345" y="6094599"/>
            <a:ext cx="979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 1. Использование встроенных возможностей браузера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(Google Chrome – Windows)</a:t>
            </a:r>
            <a:endParaRPr lang="ru-BY" b="1" dirty="0"/>
          </a:p>
        </p:txBody>
      </p:sp>
    </p:spTree>
    <p:extLst>
      <p:ext uri="{BB962C8B-B14F-4D97-AF65-F5344CB8AC3E}">
        <p14:creationId xmlns:p14="http://schemas.microsoft.com/office/powerpoint/2010/main" val="1320129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07796-9BF1-4885-B7ED-B4502487A1D4}"/>
              </a:ext>
            </a:extLst>
          </p:cNvPr>
          <p:cNvSpPr txBox="1"/>
          <p:nvPr/>
        </p:nvSpPr>
        <p:spPr>
          <a:xfrm>
            <a:off x="344345" y="6094599"/>
            <a:ext cx="979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 1. Использование встроенных возможностей браузера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(Google Chrome – Windows)</a:t>
            </a:r>
            <a:endParaRPr lang="ru-BY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89B0B9-DBA5-4425-8661-469582A4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56" y="1048385"/>
            <a:ext cx="4937847" cy="5014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0E59A-C12A-4CB2-A1C5-174705D7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9" y="1120806"/>
            <a:ext cx="6834317" cy="46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664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07796-9BF1-4885-B7ED-B4502487A1D4}"/>
              </a:ext>
            </a:extLst>
          </p:cNvPr>
          <p:cNvSpPr txBox="1"/>
          <p:nvPr/>
        </p:nvSpPr>
        <p:spPr>
          <a:xfrm>
            <a:off x="355920" y="6094599"/>
            <a:ext cx="8394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 1. Использование встроенных возможностей браузера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Safari – iOS)</a:t>
            </a:r>
            <a:endParaRPr lang="ru-BY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7654A95-E2CC-49D1-9F9E-ABB5737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85" y="1008376"/>
            <a:ext cx="2306477" cy="4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F7868B1-C750-4C38-BC46-D52EE9D78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90" y="1008376"/>
            <a:ext cx="2306477" cy="4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40DA85A-5EEF-471E-8DC2-3A5DAE11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8376"/>
            <a:ext cx="2306477" cy="4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9935F89A-3901-433C-86F4-3CBDE31DE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09" y="1008376"/>
            <a:ext cx="2306477" cy="49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27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Цели работы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5"/>
            <a:ext cx="10892609" cy="199126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Дать определение прогрессивному веб-приложению (далее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PWA)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возможности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PWAs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провести сравнительный анализ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PWAs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нативных приложений.</a:t>
            </a: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принципы и особенности создания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PWAs.</a:t>
            </a: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демонстрационное прогрессивное веб-приложение.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ACF75-859F-476A-9546-A92C0D94D90F}"/>
              </a:ext>
            </a:extLst>
          </p:cNvPr>
          <p:cNvSpPr txBox="1"/>
          <p:nvPr/>
        </p:nvSpPr>
        <p:spPr>
          <a:xfrm>
            <a:off x="193875" y="5986797"/>
            <a:ext cx="979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кнопки добавления приложения на главный экран</a:t>
            </a:r>
            <a:endParaRPr lang="ru-BY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30BEC2-8B52-48AC-A2D9-EA28CA8A6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6" y="1178319"/>
            <a:ext cx="7086912" cy="2768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E78FB-C060-4C8B-8463-A190AA43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97" y="3512566"/>
            <a:ext cx="7266327" cy="24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6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Обновление приложения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1E9BE-6A8F-4CFE-AEC2-B3A7324A8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78" y="1271413"/>
            <a:ext cx="9985604" cy="460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91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Демонстрация приложения</a:t>
            </a:r>
            <a:r>
              <a:rPr lang="en-US" dirty="0">
                <a:latin typeface="Montserrat" panose="00000500000000000000" pitchFamily="2" charset="-52"/>
              </a:rPr>
              <a:t>. Windows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26609C-390F-4B65-B57E-05D4CE7B1C3C}"/>
              </a:ext>
            </a:extLst>
          </p:cNvPr>
          <p:cNvSpPr/>
          <p:nvPr/>
        </p:nvSpPr>
        <p:spPr>
          <a:xfrm>
            <a:off x="0" y="814212"/>
            <a:ext cx="12192000" cy="6043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3" name="3к13грПетро Андрей_ВидеофайлWindows">
            <a:hlinkClick r:id="" action="ppaction://media"/>
            <a:extLst>
              <a:ext uri="{FF2B5EF4-FFF2-40B4-BE49-F238E27FC236}">
                <a16:creationId xmlns:a16="http://schemas.microsoft.com/office/drawing/2014/main" id="{D5215F7C-2FA9-4867-BB0A-BA2F202D32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6746" y="823031"/>
            <a:ext cx="10728833" cy="603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Демонстрация приложения</a:t>
            </a:r>
            <a:r>
              <a:rPr lang="en-US" dirty="0">
                <a:latin typeface="Montserrat" panose="00000500000000000000" pitchFamily="2" charset="-52"/>
              </a:rPr>
              <a:t>. iOS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26609C-390F-4B65-B57E-05D4CE7B1C3C}"/>
              </a:ext>
            </a:extLst>
          </p:cNvPr>
          <p:cNvSpPr/>
          <p:nvPr/>
        </p:nvSpPr>
        <p:spPr>
          <a:xfrm>
            <a:off x="0" y="814212"/>
            <a:ext cx="12192000" cy="6043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3" name="IMG_4117">
            <a:hlinkClick r:id="" action="ppaction://media"/>
            <a:extLst>
              <a:ext uri="{FF2B5EF4-FFF2-40B4-BE49-F238E27FC236}">
                <a16:creationId xmlns:a16="http://schemas.microsoft.com/office/drawing/2014/main" id="{3BAAF18E-DBBA-4CA6-9F81-AD5E57AAC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6880" y="814211"/>
            <a:ext cx="2789657" cy="60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Определение, плюсы и минусы использования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5"/>
            <a:ext cx="10892609" cy="1991266"/>
          </a:xfrm>
        </p:spPr>
        <p:txBody>
          <a:bodyPr>
            <a:normAutofit/>
          </a:bodyPr>
          <a:lstStyle/>
          <a:p>
            <a:pPr algn="just">
              <a:lnSpc>
                <a:spcPts val="2400"/>
              </a:lnSpc>
            </a:pP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Progressive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это веб-приложения, разработанные с использованием ряда конкретных технологий, таких как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workers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манифесты веб-приложений; и стандартных шаблонов, позволяющих им использовать преимущества как веб-функций, поддерживаемых современными браузерами, так и функций нативных приложений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4C2F3-1C6B-49A8-9D02-A062C5DF9D24}"/>
              </a:ext>
            </a:extLst>
          </p:cNvPr>
          <p:cNvSpPr txBox="1"/>
          <p:nvPr/>
        </p:nvSpPr>
        <p:spPr>
          <a:xfrm>
            <a:off x="207794" y="2743709"/>
            <a:ext cx="11308702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Плюсы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опыт работы в браузере, похожий на нативное приложение;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производительность;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безопасность и надёжность;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низкая стоимость разработки;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распространение.</a:t>
            </a: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едостатки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зависимость функционала приложения от конкретной платформы и браузера;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возможности пользовательского интерфейса ограничены функциональностью веб-приложений;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более сложный процесс публикации в магазины приложений.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ECA476-4F15-4E44-8ADA-556A0901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168" y="3043185"/>
            <a:ext cx="4713038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8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AC77-6DD0-467E-B828-051EF74C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157" y="42516"/>
            <a:ext cx="9434325" cy="771697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ДОСТУПНЫХ ВОЗМОЖНОСТЕЙ </a:t>
            </a:r>
            <a:r>
              <a:rPr lang="en-US" dirty="0"/>
              <a:t>PWA</a:t>
            </a:r>
            <a:r>
              <a:rPr lang="ru-RU" dirty="0"/>
              <a:t> ДЛЯ КАЖДОЙ ПЛАТФОРМЫ</a:t>
            </a:r>
            <a:endParaRPr lang="ru-BY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A287FC-DDD9-41F4-A24C-8B0E1D446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450419"/>
              </p:ext>
            </p:extLst>
          </p:nvPr>
        </p:nvGraphicFramePr>
        <p:xfrm>
          <a:off x="923049" y="878889"/>
          <a:ext cx="10173625" cy="552137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969614">
                  <a:extLst>
                    <a:ext uri="{9D8B030D-6E8A-4147-A177-3AD203B41FA5}">
                      <a16:colId xmlns:a16="http://schemas.microsoft.com/office/drawing/2014/main" val="427190543"/>
                    </a:ext>
                  </a:extLst>
                </a:gridCol>
                <a:gridCol w="2211746">
                  <a:extLst>
                    <a:ext uri="{9D8B030D-6E8A-4147-A177-3AD203B41FA5}">
                      <a16:colId xmlns:a16="http://schemas.microsoft.com/office/drawing/2014/main" val="3218863552"/>
                    </a:ext>
                  </a:extLst>
                </a:gridCol>
                <a:gridCol w="1941128">
                  <a:extLst>
                    <a:ext uri="{9D8B030D-6E8A-4147-A177-3AD203B41FA5}">
                      <a16:colId xmlns:a16="http://schemas.microsoft.com/office/drawing/2014/main" val="555599886"/>
                    </a:ext>
                  </a:extLst>
                </a:gridCol>
                <a:gridCol w="1808870">
                  <a:extLst>
                    <a:ext uri="{9D8B030D-6E8A-4147-A177-3AD203B41FA5}">
                      <a16:colId xmlns:a16="http://schemas.microsoft.com/office/drawing/2014/main" val="1253759109"/>
                    </a:ext>
                  </a:extLst>
                </a:gridCol>
                <a:gridCol w="2242267">
                  <a:extLst>
                    <a:ext uri="{9D8B030D-6E8A-4147-A177-3AD203B41FA5}">
                      <a16:colId xmlns:a16="http://schemas.microsoft.com/office/drawing/2014/main" val="3083881835"/>
                    </a:ext>
                  </a:extLst>
                </a:gridCol>
              </a:tblGrid>
              <a:tr h="18399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200">
                          <a:effectLst/>
                        </a:rPr>
                        <a:t>Платформа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200">
                          <a:effectLst/>
                        </a:rPr>
                        <a:t>Android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200">
                          <a:effectLst/>
                        </a:rPr>
                        <a:t>iOS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200">
                          <a:effectLst/>
                        </a:rPr>
                        <a:t>Windows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200">
                          <a:effectLst/>
                        </a:rPr>
                        <a:t>Mac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extLst>
                  <a:ext uri="{0D108BD9-81ED-4DB2-BD59-A6C34878D82A}">
                    <a16:rowId xmlns:a16="http://schemas.microsoft.com/office/drawing/2014/main" val="1121931267"/>
                  </a:ext>
                </a:extLst>
              </a:tr>
              <a:tr h="51216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Доля рынка браузеров в расчете на </a:t>
                      </a:r>
                      <a:r>
                        <a:rPr lang="en-US" sz="1100">
                          <a:effectLst/>
                        </a:rPr>
                        <a:t>OS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Chrome (87%), Samsung browser (6%), other (7%)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Safari (92%), Chrome (6%), Other (2%)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Chrome (69%), Edge (8%), Firefox (7%), IE (7%), Other (9%)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Chrome(53%), Safari(40%), Firefox(5%), Other(2%)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 anchor="ctr"/>
                </a:tc>
                <a:extLst>
                  <a:ext uri="{0D108BD9-81ED-4DB2-BD59-A6C34878D82A}">
                    <a16:rowId xmlns:a16="http://schemas.microsoft.com/office/drawing/2014/main" val="1920773680"/>
                  </a:ext>
                </a:extLst>
              </a:tr>
              <a:tr h="33889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Общая поддержка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99% используемых версий </a:t>
                      </a:r>
                      <a:r>
                        <a:rPr lang="ru-RU" sz="1100">
                          <a:effectLst/>
                        </a:rPr>
                        <a:t>браузеров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9</a:t>
                      </a:r>
                      <a:r>
                        <a:rPr lang="en-US" sz="1100">
                          <a:effectLst/>
                        </a:rPr>
                        <a:t>8</a:t>
                      </a:r>
                      <a:r>
                        <a:rPr lang="ru-BY" sz="1100">
                          <a:effectLst/>
                        </a:rPr>
                        <a:t>% используемых версий </a:t>
                      </a:r>
                      <a:r>
                        <a:rPr lang="ru-RU" sz="1100">
                          <a:effectLst/>
                        </a:rPr>
                        <a:t>браузеров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9</a:t>
                      </a:r>
                      <a:r>
                        <a:rPr lang="en-US" sz="1100">
                          <a:effectLst/>
                        </a:rPr>
                        <a:t>7</a:t>
                      </a:r>
                      <a:r>
                        <a:rPr lang="ru-BY" sz="1100">
                          <a:effectLst/>
                        </a:rPr>
                        <a:t>% используемых версий </a:t>
                      </a:r>
                      <a:r>
                        <a:rPr lang="ru-RU" sz="1100">
                          <a:effectLst/>
                        </a:rPr>
                        <a:t>браузеров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99% используемых версий </a:t>
                      </a:r>
                      <a:r>
                        <a:rPr lang="ru-RU" sz="1100">
                          <a:effectLst/>
                        </a:rPr>
                        <a:t>браузеров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extLst>
                  <a:ext uri="{0D108BD9-81ED-4DB2-BD59-A6C34878D82A}">
                    <a16:rowId xmlns:a16="http://schemas.microsoft.com/office/drawing/2014/main" val="2428205345"/>
                  </a:ext>
                </a:extLst>
              </a:tr>
              <a:tr h="632123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Engagement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Нативные</a:t>
                      </a:r>
                      <a:r>
                        <a:rPr lang="en-US" sz="1100">
                          <a:effectLst/>
                        </a:rPr>
                        <a:t> push-</a:t>
                      </a:r>
                      <a:r>
                        <a:rPr lang="ru-RU" sz="1100">
                          <a:effectLst/>
                        </a:rPr>
                        <a:t>уведомления</a:t>
                      </a:r>
                      <a:r>
                        <a:rPr lang="en-US" sz="1100">
                          <a:effectLst/>
                        </a:rPr>
                        <a:t>;</a:t>
                      </a:r>
                      <a:endParaRPr lang="ru-BY" sz="11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In-app </a:t>
                      </a:r>
                      <a:r>
                        <a:rPr lang="ru-RU" sz="1100">
                          <a:effectLst/>
                        </a:rPr>
                        <a:t>уведомления</a:t>
                      </a:r>
                      <a:r>
                        <a:rPr lang="ru-BY" sz="1100">
                          <a:effectLst/>
                        </a:rPr>
                        <a:t>, Email, Messenger bots, SMS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Нет</a:t>
                      </a:r>
                      <a:r>
                        <a:rPr lang="en-US" sz="1100">
                          <a:effectLst/>
                        </a:rPr>
                        <a:t> push-</a:t>
                      </a:r>
                      <a:r>
                        <a:rPr lang="ru-RU" sz="1100">
                          <a:effectLst/>
                        </a:rPr>
                        <a:t>уведомлений</a:t>
                      </a:r>
                      <a:r>
                        <a:rPr lang="en-US" sz="1100">
                          <a:effectLst/>
                        </a:rPr>
                        <a:t>;</a:t>
                      </a:r>
                      <a:endParaRPr lang="ru-BY" sz="11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In-app </a:t>
                      </a:r>
                      <a:r>
                        <a:rPr lang="ru-RU" sz="1100">
                          <a:effectLst/>
                        </a:rPr>
                        <a:t>уведомления</a:t>
                      </a:r>
                      <a:r>
                        <a:rPr lang="ru-BY" sz="1100">
                          <a:effectLst/>
                        </a:rPr>
                        <a:t>, Email, Messenger bots, SMS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Push-</a:t>
                      </a:r>
                      <a:r>
                        <a:rPr lang="ru-RU" sz="1100">
                          <a:effectLst/>
                        </a:rPr>
                        <a:t>уведомления</a:t>
                      </a:r>
                      <a:r>
                        <a:rPr lang="ru-BY" sz="1100">
                          <a:effectLst/>
                        </a:rPr>
                        <a:t> (Chrome, Edge)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100">
                          <a:effectLst/>
                        </a:rPr>
                        <a:t>Push-</a:t>
                      </a:r>
                      <a:r>
                        <a:rPr lang="ru-RU" sz="1100">
                          <a:effectLst/>
                        </a:rPr>
                        <a:t>уведомления</a:t>
                      </a:r>
                      <a:r>
                        <a:rPr lang="ru-BY" sz="1100">
                          <a:effectLst/>
                        </a:rPr>
                        <a:t> (Chrome, </a:t>
                      </a:r>
                      <a:r>
                        <a:rPr lang="en-US" sz="1100">
                          <a:effectLst/>
                        </a:rPr>
                        <a:t>Safari</a:t>
                      </a:r>
                      <a:r>
                        <a:rPr lang="ru-BY" sz="1100">
                          <a:effectLst/>
                        </a:rPr>
                        <a:t>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extLst>
                  <a:ext uri="{0D108BD9-81ED-4DB2-BD59-A6C34878D82A}">
                    <a16:rowId xmlns:a16="http://schemas.microsoft.com/office/drawing/2014/main" val="1461413995"/>
                  </a:ext>
                </a:extLst>
              </a:tr>
              <a:tr h="16562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Иконки приложения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Есть поддержка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Есть поддержка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Есть поддержка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Есть поддержка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extLst>
                  <a:ext uri="{0D108BD9-81ED-4DB2-BD59-A6C34878D82A}">
                    <a16:rowId xmlns:a16="http://schemas.microsoft.com/office/drawing/2014/main" val="3145311492"/>
                  </a:ext>
                </a:extLst>
              </a:tr>
              <a:tr h="16562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Полноэкранный режим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Есть поддержка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Есть поддержка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Есть поддержка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Есть поддержка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extLst>
                  <a:ext uri="{0D108BD9-81ED-4DB2-BD59-A6C34878D82A}">
                    <a16:rowId xmlns:a16="http://schemas.microsoft.com/office/drawing/2014/main" val="4075177169"/>
                  </a:ext>
                </a:extLst>
              </a:tr>
              <a:tr h="97866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Установка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Нативные установочные баннеры и всплывающие окна Google Play </a:t>
                      </a:r>
                      <a:r>
                        <a:rPr lang="en-US" sz="1100">
                          <a:effectLst/>
                        </a:rPr>
                        <a:t>Store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Кнопка добавить на главный экран;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Microsoft Store</a:t>
                      </a:r>
                      <a:r>
                        <a:rPr lang="en-US" sz="1100">
                          <a:effectLst/>
                        </a:rPr>
                        <a:t>;</a:t>
                      </a:r>
                      <a:endParaRPr lang="ru-BY" sz="11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установочные баннеры и всплывающие окна </a:t>
                      </a:r>
                      <a:r>
                        <a:rPr lang="ru-RU" sz="1100">
                          <a:effectLst/>
                        </a:rPr>
                        <a:t>в </a:t>
                      </a:r>
                      <a:r>
                        <a:rPr lang="en-US" sz="1100">
                          <a:effectLst/>
                        </a:rPr>
                        <a:t>Google Chrome</a:t>
                      </a:r>
                      <a:r>
                        <a:rPr lang="ru-RU" sz="1100">
                          <a:effectLst/>
                        </a:rPr>
                        <a:t>, </a:t>
                      </a:r>
                      <a:r>
                        <a:rPr lang="en-US" sz="1100">
                          <a:effectLst/>
                        </a:rPr>
                        <a:t>Edge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Баннер автоматической установки в </a:t>
                      </a:r>
                      <a:r>
                        <a:rPr lang="en-US" sz="1100">
                          <a:effectLst/>
                        </a:rPr>
                        <a:t>Chrome</a:t>
                      </a:r>
                      <a:r>
                        <a:rPr lang="ru-RU" sz="1100">
                          <a:effectLst/>
                        </a:rPr>
                        <a:t>;</a:t>
                      </a:r>
                      <a:endParaRPr lang="ru-BY" sz="1100"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В </a:t>
                      </a:r>
                      <a:r>
                        <a:rPr lang="en-US" sz="1100">
                          <a:effectLst/>
                        </a:rPr>
                        <a:t>S</a:t>
                      </a:r>
                      <a:r>
                        <a:rPr lang="ru-BY" sz="1100">
                          <a:effectLst/>
                        </a:rPr>
                        <a:t>afari </a:t>
                      </a:r>
                      <a:r>
                        <a:rPr lang="ru-RU" sz="1100">
                          <a:effectLst/>
                        </a:rPr>
                        <a:t>отсутствуют окна на установку.</a:t>
                      </a:r>
                      <a:br>
                        <a:rPr lang="ru-BY" sz="1100">
                          <a:effectLst/>
                        </a:rPr>
                      </a:br>
                      <a:r>
                        <a:rPr lang="ru-BY" sz="1100">
                          <a:effectLst/>
                        </a:rPr>
                        <a:t>In-app </a:t>
                      </a:r>
                      <a:r>
                        <a:rPr lang="ru-RU" sz="1100">
                          <a:effectLst/>
                        </a:rPr>
                        <a:t>баннеры</a:t>
                      </a:r>
                      <a:r>
                        <a:rPr lang="ru-BY" sz="1100">
                          <a:effectLst/>
                        </a:rPr>
                        <a:t>/</a:t>
                      </a:r>
                      <a:r>
                        <a:rPr lang="ru-RU" sz="1100">
                          <a:effectLst/>
                        </a:rPr>
                        <a:t>кнопки</a:t>
                      </a:r>
                      <a:r>
                        <a:rPr lang="ru-BY" sz="1100">
                          <a:effectLst/>
                        </a:rPr>
                        <a:t>/</a:t>
                      </a:r>
                      <a:r>
                        <a:rPr lang="ru-RU" sz="1100">
                          <a:effectLst/>
                        </a:rPr>
                        <a:t> ссылки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extLst>
                  <a:ext uri="{0D108BD9-81ED-4DB2-BD59-A6C34878D82A}">
                    <a16:rowId xmlns:a16="http://schemas.microsoft.com/office/drawing/2014/main" val="4083610485"/>
                  </a:ext>
                </a:extLst>
              </a:tr>
              <a:tr h="68543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Локальное хранилище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33% </a:t>
                      </a:r>
                      <a:r>
                        <a:rPr lang="ru-RU" sz="1100">
                          <a:effectLst/>
                        </a:rPr>
                        <a:t>дискового пространства</a:t>
                      </a:r>
                      <a:r>
                        <a:rPr lang="ru-BY" sz="1100">
                          <a:effectLst/>
                        </a:rPr>
                        <a:t> (Chrome, Firefox)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50MB кэш-памяти (2GB IndexedDB)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+-33% </a:t>
                      </a:r>
                      <a:r>
                        <a:rPr lang="ru-RU" sz="1100">
                          <a:effectLst/>
                        </a:rPr>
                        <a:t>дискового пространства</a:t>
                      </a:r>
                      <a:r>
                        <a:rPr lang="ru-BY" sz="1100">
                          <a:effectLst/>
                        </a:rPr>
                        <a:t> (Chrome, Firefox), </a:t>
                      </a:r>
                      <a:r>
                        <a:rPr lang="ru-RU" sz="1100">
                          <a:effectLst/>
                        </a:rPr>
                        <a:t>максимум</a:t>
                      </a:r>
                      <a:r>
                        <a:rPr lang="ru-BY" sz="1100">
                          <a:effectLst/>
                        </a:rPr>
                        <a:t> 20GB (Edge)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50MB кэш-памяти (2GB IndexedDB)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extLst>
                  <a:ext uri="{0D108BD9-81ED-4DB2-BD59-A6C34878D82A}">
                    <a16:rowId xmlns:a16="http://schemas.microsoft.com/office/drawing/2014/main" val="3069643214"/>
                  </a:ext>
                </a:extLst>
              </a:tr>
              <a:tr h="120523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Нативные возможности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GPS, доступ к файлам, Bluetooth, USB, камера, микрофон, ориентация экрана, буфер обмена, расширенные элементы управления камерой, вибрация, </a:t>
                      </a:r>
                      <a:r>
                        <a:rPr lang="ru-RU" sz="1100">
                          <a:effectLst/>
                        </a:rPr>
                        <a:t>магнитомер</a:t>
                      </a:r>
                      <a:r>
                        <a:rPr lang="ru-BY" sz="1100">
                          <a:effectLst/>
                        </a:rPr>
                        <a:t>, акселерометр, гироскоп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GPS, доступ к файлам, камера, </a:t>
                      </a:r>
                      <a:r>
                        <a:rPr lang="ru-RU" sz="1100">
                          <a:effectLst/>
                        </a:rPr>
                        <a:t>микрофон</a:t>
                      </a:r>
                      <a:r>
                        <a:rPr lang="ru-BY" sz="1100">
                          <a:effectLst/>
                        </a:rPr>
                        <a:t>, </a:t>
                      </a:r>
                      <a:r>
                        <a:rPr lang="ru-RU" sz="1100">
                          <a:effectLst/>
                        </a:rPr>
                        <a:t>буфер обмена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Геолокация</a:t>
                      </a:r>
                      <a:r>
                        <a:rPr lang="ru-BY" sz="1100">
                          <a:effectLst/>
                        </a:rPr>
                        <a:t> (ip), доступ к файлам, камера, </a:t>
                      </a:r>
                      <a:r>
                        <a:rPr lang="ru-RU" sz="1100">
                          <a:effectLst/>
                        </a:rPr>
                        <a:t>микрофон</a:t>
                      </a:r>
                      <a:r>
                        <a:rPr lang="ru-BY" sz="1100">
                          <a:effectLst/>
                        </a:rPr>
                        <a:t>, </a:t>
                      </a:r>
                      <a:r>
                        <a:rPr lang="ru-RU" sz="1100">
                          <a:effectLst/>
                        </a:rPr>
                        <a:t>буфер обмена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Геолокация</a:t>
                      </a:r>
                      <a:r>
                        <a:rPr lang="ru-BY" sz="1100">
                          <a:effectLst/>
                        </a:rPr>
                        <a:t> (ip), доступ к файлам, камера, </a:t>
                      </a:r>
                      <a:r>
                        <a:rPr lang="ru-RU" sz="1100">
                          <a:effectLst/>
                        </a:rPr>
                        <a:t>микрофон</a:t>
                      </a:r>
                      <a:r>
                        <a:rPr lang="ru-BY" sz="1100">
                          <a:effectLst/>
                        </a:rPr>
                        <a:t>, </a:t>
                      </a:r>
                      <a:r>
                        <a:rPr lang="ru-RU" sz="1100">
                          <a:effectLst/>
                        </a:rPr>
                        <a:t>буфер обмена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extLst>
                  <a:ext uri="{0D108BD9-81ED-4DB2-BD59-A6C34878D82A}">
                    <a16:rowId xmlns:a16="http://schemas.microsoft.com/office/drawing/2014/main" val="1982595771"/>
                  </a:ext>
                </a:extLst>
              </a:tr>
              <a:tr h="51216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Вход и оплата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Android login, Android pay, </a:t>
                      </a:r>
                      <a:r>
                        <a:rPr lang="ru-RU" sz="1100">
                          <a:effectLst/>
                        </a:rPr>
                        <a:t>автозаполнение в </a:t>
                      </a:r>
                      <a:r>
                        <a:rPr lang="en-US" sz="1100">
                          <a:effectLst/>
                        </a:rPr>
                        <a:t>Chrome</a:t>
                      </a:r>
                      <a:r>
                        <a:rPr lang="ru-BY" sz="1100">
                          <a:effectLst/>
                        </a:rPr>
                        <a:t>, API </a:t>
                      </a:r>
                      <a:r>
                        <a:rPr lang="ru-RU" sz="1100">
                          <a:effectLst/>
                        </a:rPr>
                        <a:t>оплаты</a:t>
                      </a:r>
                      <a:r>
                        <a:rPr lang="ru-BY" sz="1100">
                          <a:effectLst/>
                        </a:rPr>
                        <a:t>, </a:t>
                      </a:r>
                      <a:r>
                        <a:rPr lang="ru-RU" sz="1100">
                          <a:effectLst/>
                        </a:rPr>
                        <a:t>менеджеры паролей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Apple login, Apple pay, </a:t>
                      </a:r>
                      <a:r>
                        <a:rPr lang="ru-RU" sz="1100">
                          <a:effectLst/>
                        </a:rPr>
                        <a:t>автозаполнение в </a:t>
                      </a:r>
                      <a:r>
                        <a:rPr lang="ru-BY" sz="1100">
                          <a:effectLst/>
                        </a:rPr>
                        <a:t>Safari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BY" sz="1100">
                          <a:effectLst/>
                        </a:rPr>
                        <a:t>Автозаполнение в браузере, API </a:t>
                      </a:r>
                      <a:r>
                        <a:rPr lang="ru-RU" sz="1100">
                          <a:effectLst/>
                        </a:rPr>
                        <a:t>оплаты</a:t>
                      </a:r>
                      <a:endParaRPr lang="ru-BY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Автозаполнение в браузере</a:t>
                      </a:r>
                      <a:endParaRPr lang="ru-BY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072" marR="66072" marT="0" marB="0"/>
                </a:tc>
                <a:extLst>
                  <a:ext uri="{0D108BD9-81ED-4DB2-BD59-A6C34878D82A}">
                    <a16:rowId xmlns:a16="http://schemas.microsoft.com/office/drawing/2014/main" val="1831278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413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AC77-6DD0-467E-B828-051EF74C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157" y="42516"/>
            <a:ext cx="9434325" cy="771697"/>
          </a:xfrm>
        </p:spPr>
        <p:txBody>
          <a:bodyPr>
            <a:normAutofit fontScale="90000"/>
          </a:bodyPr>
          <a:lstStyle/>
          <a:p>
            <a:r>
              <a:rPr lang="ru-RU" dirty="0"/>
              <a:t>СРАВНЕНИЕ ДОСТУПНЫХ ВОЗМОЖНОСТЕЙ </a:t>
            </a:r>
            <a:r>
              <a:rPr lang="en-US" dirty="0"/>
              <a:t>PWA</a:t>
            </a:r>
            <a:r>
              <a:rPr lang="ru-RU" dirty="0"/>
              <a:t> ДЛЯ КАЖДОЙ ПЛАТФОРМЫ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28697-0A98-46E2-B479-6255BA81B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8" y="1049033"/>
            <a:ext cx="11172584" cy="4784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7FC04-8352-4355-BE4E-5ED834DE344B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Сведения о поддерке технологии 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PushApi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популярными браузерами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lang="ru-BY" sz="2400" b="1" dirty="0"/>
          </a:p>
        </p:txBody>
      </p:sp>
    </p:spTree>
    <p:extLst>
      <p:ext uri="{BB962C8B-B14F-4D97-AF65-F5344CB8AC3E}">
        <p14:creationId xmlns:p14="http://schemas.microsoft.com/office/powerpoint/2010/main" val="82516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в коммерческой разработке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50A7AC-C0B4-49EA-80BA-3CC0B428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114"/>
            <a:ext cx="5383763" cy="29031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6E4021-A88B-47F5-83FB-C182DB968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62" y="1065573"/>
            <a:ext cx="6568917" cy="356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0CB7B-5BA4-4C8F-967A-1A241CD49B72}"/>
              </a:ext>
            </a:extLst>
          </p:cNvPr>
          <p:cNvSpPr txBox="1"/>
          <p:nvPr/>
        </p:nvSpPr>
        <p:spPr>
          <a:xfrm>
            <a:off x="351710" y="4762558"/>
            <a:ext cx="114885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Старый мобильный сайт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Printerest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 размером в 650 КБ, приложение для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9.6МБ, для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56МБ. PWA составляет всего 150 КБ! Скорость загрузки резко увеличилась с 28 секунд до 5,6. Рост вовлеченности увеличился на 60%, увеличение времени, затрачиваемого на приложение – на 40%, а доход от рекламы – на 44%.</a:t>
            </a:r>
            <a:endParaRPr lang="ru-BY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350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в коммерческой разработке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0CB7B-5BA4-4C8F-967A-1A241CD49B72}"/>
              </a:ext>
            </a:extLst>
          </p:cNvPr>
          <p:cNvSpPr txBox="1"/>
          <p:nvPr/>
        </p:nvSpPr>
        <p:spPr>
          <a:xfrm>
            <a:off x="351710" y="4762558"/>
            <a:ext cx="11488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Tinder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перешел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PWA в 2017 году. В результате они получили лучшее взаимодействие с пользователем, увеличенную скорость загрузки страниц и сокращение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размера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приложения с 30 МБ в нативном приложении до 2,8 МБ.</a:t>
            </a:r>
            <a:endParaRPr lang="ru-BY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86880-C4BF-45CA-9DBF-AF12B9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898"/>
            <a:ext cx="5694744" cy="32497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2FF498-A74C-4B10-8D3C-8F6C1A58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40" y="946898"/>
            <a:ext cx="6698560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27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6813-F6AC-49F3-88E0-76C03845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4DD38-FCA8-4867-A0AD-EFFC34EF8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Backend:</a:t>
            </a:r>
            <a:br>
              <a:rPr lang="en-US" dirty="0"/>
            </a:br>
            <a:r>
              <a:rPr lang="en-US" dirty="0"/>
              <a:t>- </a:t>
            </a:r>
            <a:r>
              <a:rPr lang="ru-RU" dirty="0"/>
              <a:t>на языке </a:t>
            </a:r>
            <a:r>
              <a:rPr lang="en-US" dirty="0" err="1"/>
              <a:t>GoLang</a:t>
            </a:r>
            <a:r>
              <a:rPr lang="en-US" dirty="0"/>
              <a:t> </a:t>
            </a:r>
            <a:r>
              <a:rPr lang="ru-RU" dirty="0"/>
              <a:t>с использование фреймворка </a:t>
            </a:r>
            <a:r>
              <a:rPr lang="en-US" dirty="0"/>
              <a:t>GIN</a:t>
            </a:r>
            <a:br>
              <a:rPr lang="ru-RU" dirty="0"/>
            </a:br>
            <a:r>
              <a:rPr lang="ru-RU" dirty="0"/>
              <a:t>- </a:t>
            </a:r>
            <a:r>
              <a:rPr lang="en-US" dirty="0"/>
              <a:t>RESTAPI, SMTP, JWT</a:t>
            </a:r>
            <a:br>
              <a:rPr lang="en-US" dirty="0"/>
            </a:br>
            <a:r>
              <a:rPr lang="en-US" dirty="0"/>
              <a:t>- </a:t>
            </a:r>
            <a:r>
              <a:rPr lang="ru-RU" dirty="0"/>
              <a:t>База данных </a:t>
            </a:r>
            <a:r>
              <a:rPr lang="en-US" dirty="0"/>
              <a:t>Postgres</a:t>
            </a:r>
          </a:p>
          <a:p>
            <a:r>
              <a:rPr lang="ru-RU" dirty="0"/>
              <a:t>Для документации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ru-RU" dirty="0"/>
              <a:t>использовался </a:t>
            </a:r>
            <a:r>
              <a:rPr lang="en-US" dirty="0"/>
              <a:t>swagger</a:t>
            </a:r>
            <a:endParaRPr lang="ru-B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D1ED8-322F-4D3F-9491-ED647B7C1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75735"/>
            <a:ext cx="6095999" cy="3164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080F77-EA7D-4B8E-8FDE-B628E1046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29001"/>
            <a:ext cx="6095999" cy="313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15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96813-F6AC-49F3-88E0-76C03845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  <a:endParaRPr lang="ru-BY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74DD38-FCA8-4867-A0AD-EFFC34EF8D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Frontend:</a:t>
            </a:r>
            <a:br>
              <a:rPr lang="en-US" dirty="0"/>
            </a:br>
            <a:r>
              <a:rPr lang="en-US" dirty="0"/>
              <a:t>- </a:t>
            </a:r>
            <a:r>
              <a:rPr lang="ru-RU" dirty="0"/>
              <a:t>фреймворк </a:t>
            </a:r>
            <a:r>
              <a:rPr lang="en-US" dirty="0" err="1"/>
              <a:t>VueJS</a:t>
            </a:r>
            <a:r>
              <a:rPr lang="en-US" dirty="0"/>
              <a:t> </a:t>
            </a:r>
            <a:r>
              <a:rPr lang="ru-RU" dirty="0"/>
              <a:t>для</a:t>
            </a:r>
            <a:r>
              <a:rPr lang="en-US" dirty="0"/>
              <a:t> JS </a:t>
            </a:r>
            <a:r>
              <a:rPr lang="ru-RU" dirty="0"/>
              <a:t>с поддержкой типизатора</a:t>
            </a:r>
            <a:r>
              <a:rPr lang="en-US" dirty="0"/>
              <a:t> Typescript</a:t>
            </a:r>
            <a:br>
              <a:rPr lang="en-US" dirty="0"/>
            </a:br>
            <a:r>
              <a:rPr lang="en-US" dirty="0"/>
              <a:t>- </a:t>
            </a:r>
            <a:r>
              <a:rPr lang="ru-RU" dirty="0"/>
              <a:t>сборщик </a:t>
            </a:r>
            <a:r>
              <a:rPr lang="en-US" dirty="0" err="1"/>
              <a:t>Vite</a:t>
            </a:r>
            <a:br>
              <a:rPr lang="en-US" dirty="0"/>
            </a:br>
            <a:r>
              <a:rPr lang="en-US" dirty="0"/>
              <a:t>- PWA</a:t>
            </a:r>
            <a:endParaRPr lang="ru-BY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AC4BE9-795D-4657-882C-75AE9E60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512" y="2343706"/>
            <a:ext cx="8496948" cy="41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7724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</TotalTime>
  <Words>932</Words>
  <Application>Microsoft Office PowerPoint</Application>
  <PresentationFormat>Widescreen</PresentationFormat>
  <Paragraphs>117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Montserrat</vt:lpstr>
      <vt:lpstr>Times New Roman</vt:lpstr>
      <vt:lpstr>Тема Office</vt:lpstr>
      <vt:lpstr>Разработка прогрессивных веб-приложений</vt:lpstr>
      <vt:lpstr>Цели работы</vt:lpstr>
      <vt:lpstr>PWA. Определение, плюсы и минусы использования</vt:lpstr>
      <vt:lpstr>СРАВНЕНИЕ ДОСТУПНЫХ ВОЗМОЖНОСТЕЙ PWA ДЛЯ КАЖДОЙ ПЛАТФОРМЫ</vt:lpstr>
      <vt:lpstr>СРАВНЕНИЕ ДОСТУПНЫХ ВОЗМОЖНОСТЕЙ PWA ДЛЯ КАЖДОЙ ПЛАТФОРМЫ</vt:lpstr>
      <vt:lpstr>PWA в коммерческой разработке</vt:lpstr>
      <vt:lpstr>PWA в коммерческой разработке</vt:lpstr>
      <vt:lpstr>Используемые технологии</vt:lpstr>
      <vt:lpstr>Используемые технологии</vt:lpstr>
      <vt:lpstr>Создание PWA. VueJS </vt:lpstr>
      <vt:lpstr>Создание PWA. Manifest </vt:lpstr>
      <vt:lpstr>Создание PWA. Manifest </vt:lpstr>
      <vt:lpstr>Создание PWA. Service worker </vt:lpstr>
      <vt:lpstr>Создание PWA. Service worker </vt:lpstr>
      <vt:lpstr>Создание PWA. Service worker </vt:lpstr>
      <vt:lpstr>Создание PWA. Service worker </vt:lpstr>
      <vt:lpstr>Создание PWA. Способы установки  </vt:lpstr>
      <vt:lpstr>Создание PWA. Способы установки  </vt:lpstr>
      <vt:lpstr>Создание PWA. Способы установки  </vt:lpstr>
      <vt:lpstr>Создание PWA. Способы установки  </vt:lpstr>
      <vt:lpstr>Создание PWA. Обновление приложения</vt:lpstr>
      <vt:lpstr>Демонстрация приложения. Windows</vt:lpstr>
      <vt:lpstr>Демонстрация приложения. iOS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Андрей Петров</cp:lastModifiedBy>
  <cp:revision>53</cp:revision>
  <dcterms:created xsi:type="dcterms:W3CDTF">2019-01-28T06:34:39Z</dcterms:created>
  <dcterms:modified xsi:type="dcterms:W3CDTF">2022-05-18T10:13:03Z</dcterms:modified>
</cp:coreProperties>
</file>